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24"/>
  </p:notesMasterIdLst>
  <p:sldIdLst>
    <p:sldId id="256" r:id="rId3"/>
    <p:sldId id="257" r:id="rId4"/>
    <p:sldId id="258" r:id="rId5"/>
    <p:sldId id="260" r:id="rId6"/>
    <p:sldId id="398" r:id="rId7"/>
    <p:sldId id="399" r:id="rId8"/>
    <p:sldId id="401" r:id="rId9"/>
    <p:sldId id="261" r:id="rId10"/>
    <p:sldId id="297" r:id="rId11"/>
    <p:sldId id="265" r:id="rId12"/>
    <p:sldId id="290" r:id="rId13"/>
    <p:sldId id="289" r:id="rId14"/>
    <p:sldId id="268" r:id="rId15"/>
    <p:sldId id="269" r:id="rId16"/>
    <p:sldId id="288" r:id="rId17"/>
    <p:sldId id="270" r:id="rId18"/>
    <p:sldId id="291" r:id="rId19"/>
    <p:sldId id="271" r:id="rId20"/>
    <p:sldId id="294" r:id="rId21"/>
    <p:sldId id="403" r:id="rId22"/>
    <p:sldId id="287" r:id="rId2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DEA3B-30CC-4540-B766-BFD94C1B0C2C}" type="datetimeFigureOut">
              <a:rPr lang="en-US" smtClean="0"/>
              <a:t>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A11AE1-980F-403E-8209-A458C535E757}" type="slidenum">
              <a:rPr lang="en-US" smtClean="0"/>
              <a:t>‹#›</a:t>
            </a:fld>
            <a:endParaRPr lang="en-US"/>
          </a:p>
        </p:txBody>
      </p:sp>
    </p:spTree>
    <p:extLst>
      <p:ext uri="{BB962C8B-B14F-4D97-AF65-F5344CB8AC3E}">
        <p14:creationId xmlns:p14="http://schemas.microsoft.com/office/powerpoint/2010/main" val="183295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DOE-NE LOGO (Horizontal)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1" y="152400"/>
            <a:ext cx="1163108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a:off x="508000" y="1546225"/>
            <a:ext cx="11277600" cy="0"/>
          </a:xfrm>
          <a:prstGeom prst="line">
            <a:avLst/>
          </a:prstGeom>
          <a:noFill/>
          <a:ln w="38100">
            <a:solidFill>
              <a:srgbClr val="1B5527"/>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6" name="Line 6"/>
          <p:cNvSpPr>
            <a:spLocks noChangeShapeType="1"/>
          </p:cNvSpPr>
          <p:nvPr/>
        </p:nvSpPr>
        <p:spPr bwMode="auto">
          <a:xfrm>
            <a:off x="711200" y="1600200"/>
            <a:ext cx="11277600" cy="0"/>
          </a:xfrm>
          <a:prstGeom prst="line">
            <a:avLst/>
          </a:prstGeom>
          <a:noFill/>
          <a:ln w="38100">
            <a:solidFill>
              <a:srgbClr val="E8BB00"/>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6147" name="Rectangle 3"/>
          <p:cNvSpPr>
            <a:spLocks noGrp="1" noChangeArrowheads="1"/>
          </p:cNvSpPr>
          <p:nvPr>
            <p:ph type="ctrTitle"/>
          </p:nvPr>
        </p:nvSpPr>
        <p:spPr>
          <a:xfrm>
            <a:off x="914400" y="2130426"/>
            <a:ext cx="10363200" cy="1470025"/>
          </a:xfrm>
        </p:spPr>
        <p:txBody>
          <a:bodyPr/>
          <a:lstStyle>
            <a:lvl1pPr algn="ctr">
              <a:defRPr/>
            </a:lvl1pPr>
          </a:lstStyle>
          <a:p>
            <a:r>
              <a:rPr lang="en-US"/>
              <a:t>Click to edit Master title style</a:t>
            </a:r>
          </a:p>
        </p:txBody>
      </p:sp>
      <p:sp>
        <p:nvSpPr>
          <p:cNvPr id="6148" name="Rectangle 4"/>
          <p:cNvSpPr>
            <a:spLocks noGrp="1" noChangeArrowheads="1"/>
          </p:cNvSpPr>
          <p:nvPr>
            <p:ph type="subTitle" idx="1"/>
          </p:nvPr>
        </p:nvSpPr>
        <p:spPr>
          <a:xfrm>
            <a:off x="914400" y="4572000"/>
            <a:ext cx="10261600" cy="17526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829650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C1CA1ED-FF85-40EA-BCD0-B828F5FF9847}" type="datetimeFigureOut">
              <a:rPr lang="en-US"/>
              <a:pPr>
                <a:defRPr/>
              </a:pPr>
              <a:t>9/8/2023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FF82B1-2300-42F6-8724-AAE73AEC067C}" type="slidenum">
              <a:rPr lang="en-US"/>
              <a:pPr>
                <a:defRPr/>
              </a:pPr>
              <a:t>‹#›</a:t>
            </a:fld>
            <a:endParaRPr lang="en-US"/>
          </a:p>
        </p:txBody>
      </p:sp>
    </p:spTree>
    <p:extLst>
      <p:ext uri="{BB962C8B-B14F-4D97-AF65-F5344CB8AC3E}">
        <p14:creationId xmlns:p14="http://schemas.microsoft.com/office/powerpoint/2010/main" val="399408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DB37EA9-B6AB-4FA3-A558-6E7C209FD665}" type="datetimeFigureOut">
              <a:rPr lang="en-US"/>
              <a:pPr>
                <a:defRPr/>
              </a:pPr>
              <a:t>9/8/2023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B601E5E-3F0A-49D3-AF33-D50EC8AE145A}" type="slidenum">
              <a:rPr lang="en-US"/>
              <a:pPr>
                <a:defRPr/>
              </a:pPr>
              <a:t>‹#›</a:t>
            </a:fld>
            <a:endParaRPr lang="en-US"/>
          </a:p>
        </p:txBody>
      </p:sp>
    </p:spTree>
    <p:extLst>
      <p:ext uri="{BB962C8B-B14F-4D97-AF65-F5344CB8AC3E}">
        <p14:creationId xmlns:p14="http://schemas.microsoft.com/office/powerpoint/2010/main" val="1994397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53F474C-58BC-4C38-8767-AAF58BAD791E}" type="datetimeFigureOut">
              <a:rPr lang="en-US"/>
              <a:pPr>
                <a:defRPr/>
              </a:pPr>
              <a:t>9/8/2023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3D31D50-E9A0-4F98-A0CB-0EA54BB8FC71}" type="slidenum">
              <a:rPr lang="en-US"/>
              <a:pPr>
                <a:defRPr/>
              </a:pPr>
              <a:t>‹#›</a:t>
            </a:fld>
            <a:endParaRPr lang="en-US"/>
          </a:p>
        </p:txBody>
      </p:sp>
    </p:spTree>
    <p:extLst>
      <p:ext uri="{BB962C8B-B14F-4D97-AF65-F5344CB8AC3E}">
        <p14:creationId xmlns:p14="http://schemas.microsoft.com/office/powerpoint/2010/main" val="3459439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BFABFD-0E16-4B38-AC58-3FFC9C7E4CCD}" type="datetimeFigureOut">
              <a:rPr lang="en-US"/>
              <a:pPr>
                <a:defRPr/>
              </a:pPr>
              <a:t>9/8/2023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99F8491-1F9C-45F8-BEB1-C7AF64623D72}" type="slidenum">
              <a:rPr lang="en-US"/>
              <a:pPr>
                <a:defRPr/>
              </a:pPr>
              <a:t>‹#›</a:t>
            </a:fld>
            <a:endParaRPr lang="en-US"/>
          </a:p>
        </p:txBody>
      </p:sp>
    </p:spTree>
    <p:extLst>
      <p:ext uri="{BB962C8B-B14F-4D97-AF65-F5344CB8AC3E}">
        <p14:creationId xmlns:p14="http://schemas.microsoft.com/office/powerpoint/2010/main" val="3994432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9FE7ED3-9D30-4D7C-9192-2698C99BFE52}" type="datetimeFigureOut">
              <a:rPr lang="en-US"/>
              <a:pPr>
                <a:defRPr/>
              </a:pPr>
              <a:t>9/8/2023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49ACA9-6B8C-4049-AF3C-A67B28795666}" type="slidenum">
              <a:rPr lang="en-US"/>
              <a:pPr>
                <a:defRPr/>
              </a:pPr>
              <a:t>‹#›</a:t>
            </a:fld>
            <a:endParaRPr lang="en-US"/>
          </a:p>
        </p:txBody>
      </p:sp>
    </p:spTree>
    <p:extLst>
      <p:ext uri="{BB962C8B-B14F-4D97-AF65-F5344CB8AC3E}">
        <p14:creationId xmlns:p14="http://schemas.microsoft.com/office/powerpoint/2010/main" val="187111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047CF376-B888-45AD-BFC3-0F774DC1CF11}" type="datetimeFigureOut">
              <a:rPr lang="en-US"/>
              <a:pPr>
                <a:defRPr/>
              </a:pPr>
              <a:t>9/8/2023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AB4DB7-7ADE-45A2-B094-45F1ECFBBB9D}" type="slidenum">
              <a:rPr lang="en-US"/>
              <a:pPr>
                <a:defRPr/>
              </a:pPr>
              <a:t>‹#›</a:t>
            </a:fld>
            <a:endParaRPr lang="en-US"/>
          </a:p>
        </p:txBody>
      </p:sp>
    </p:spTree>
    <p:extLst>
      <p:ext uri="{BB962C8B-B14F-4D97-AF65-F5344CB8AC3E}">
        <p14:creationId xmlns:p14="http://schemas.microsoft.com/office/powerpoint/2010/main" val="791725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4FBE81-F137-44F7-B932-CA9462C79230}" type="datetimeFigureOut">
              <a:rPr lang="en-US"/>
              <a:pPr>
                <a:defRPr/>
              </a:pPr>
              <a:t>9/8/2023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D300E5-3919-44C3-A494-EF2604987F8C}" type="slidenum">
              <a:rPr lang="en-US"/>
              <a:pPr>
                <a:defRPr/>
              </a:pPr>
              <a:t>‹#›</a:t>
            </a:fld>
            <a:endParaRPr lang="en-US"/>
          </a:p>
        </p:txBody>
      </p:sp>
    </p:spTree>
    <p:extLst>
      <p:ext uri="{BB962C8B-B14F-4D97-AF65-F5344CB8AC3E}">
        <p14:creationId xmlns:p14="http://schemas.microsoft.com/office/powerpoint/2010/main" val="3227305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2154C2E-9B18-4EF4-816D-E7EB4CDDBD37}" type="datetimeFigureOut">
              <a:rPr lang="en-US"/>
              <a:pPr>
                <a:defRPr/>
              </a:pPr>
              <a:t>9/8/2023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3E7DD7-883E-4355-B31A-CAED34E79ADE}" type="slidenum">
              <a:rPr lang="en-US"/>
              <a:pPr>
                <a:defRPr/>
              </a:pPr>
              <a:t>‹#›</a:t>
            </a:fld>
            <a:endParaRPr lang="en-US"/>
          </a:p>
        </p:txBody>
      </p:sp>
    </p:spTree>
    <p:extLst>
      <p:ext uri="{BB962C8B-B14F-4D97-AF65-F5344CB8AC3E}">
        <p14:creationId xmlns:p14="http://schemas.microsoft.com/office/powerpoint/2010/main" val="3525994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xfrm>
            <a:off x="711200" y="6477000"/>
            <a:ext cx="2844800" cy="228600"/>
          </a:xfrm>
        </p:spPr>
        <p:txBody>
          <a:bodyPr/>
          <a:lstStyle>
            <a:lvl1pPr>
              <a:defRPr/>
            </a:lvl1pPr>
          </a:lstStyle>
          <a:p>
            <a:fld id="{7E4AFE8E-C9C3-4F79-81E5-B0CC72516879}" type="datetimeFigureOut">
              <a:rPr lang="en-US" smtClean="0"/>
              <a:t>9/8/2023</a:t>
            </a:fld>
            <a:endParaRPr lang="en-US"/>
          </a:p>
        </p:txBody>
      </p:sp>
      <p:sp>
        <p:nvSpPr>
          <p:cNvPr id="5" name="Rectangle 4"/>
          <p:cNvSpPr>
            <a:spLocks noGrp="1" noChangeArrowheads="1"/>
          </p:cNvSpPr>
          <p:nvPr>
            <p:ph type="ftr" sz="quarter" idx="11"/>
          </p:nvPr>
        </p:nvSpPr>
        <p:spPr>
          <a:xfrm>
            <a:off x="4470400" y="6477000"/>
            <a:ext cx="3860800" cy="228600"/>
          </a:xfrm>
        </p:spPr>
        <p:txBody>
          <a:bodyPr/>
          <a:lstStyle>
            <a:lvl1pPr>
              <a:defRPr/>
            </a:lvl1pPr>
          </a:lstStyle>
          <a:p>
            <a:endParaRPr lang="en-US"/>
          </a:p>
        </p:txBody>
      </p:sp>
    </p:spTree>
    <p:extLst>
      <p:ext uri="{BB962C8B-B14F-4D97-AF65-F5344CB8AC3E}">
        <p14:creationId xmlns:p14="http://schemas.microsoft.com/office/powerpoint/2010/main" val="202634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6400"/>
            <a:ext cx="5384800" cy="4724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384800" cy="4724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7E4AFE8E-C9C3-4F79-81E5-B0CC72516879}" type="datetimeFigureOut">
              <a:rPr lang="en-US" smtClean="0"/>
              <a:t>9/8/2023</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4244140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fld id="{7E4AFE8E-C9C3-4F79-81E5-B0CC72516879}" type="datetimeFigureOut">
              <a:rPr lang="en-US" smtClean="0"/>
              <a:t>9/8/2023</a:t>
            </a:fld>
            <a:endParaRPr lang="en-US"/>
          </a:p>
        </p:txBody>
      </p:sp>
      <p:sp>
        <p:nvSpPr>
          <p:cNvPr id="4" name="Rectangle 3"/>
          <p:cNvSpPr>
            <a:spLocks noGrp="1" noChangeArrowheads="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715958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sz="half" idx="10"/>
          </p:nvPr>
        </p:nvSpPr>
        <p:spPr/>
        <p:txBody>
          <a:bodyPr/>
          <a:lstStyle>
            <a:lvl1pPr>
              <a:defRPr/>
            </a:lvl1pPr>
          </a:lstStyle>
          <a:p>
            <a:fld id="{7E4AFE8E-C9C3-4F79-81E5-B0CC72516879}" type="datetimeFigureOut">
              <a:rPr lang="en-US" smtClean="0"/>
              <a:t>9/8/2023</a:t>
            </a:fld>
            <a:endParaRPr lang="en-US"/>
          </a:p>
        </p:txBody>
      </p:sp>
      <p:sp>
        <p:nvSpPr>
          <p:cNvPr id="3" name="Rectangle 2"/>
          <p:cNvSpPr>
            <a:spLocks noGrp="1" noChangeArrowheads="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142178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SmartArt Placeholder 2"/>
          <p:cNvSpPr>
            <a:spLocks noGrp="1"/>
          </p:cNvSpPr>
          <p:nvPr>
            <p:ph type="dgm" idx="1"/>
          </p:nvPr>
        </p:nvSpPr>
        <p:spPr>
          <a:xfrm>
            <a:off x="609600" y="1981200"/>
            <a:ext cx="10972800" cy="3886200"/>
          </a:xfrm>
        </p:spPr>
        <p:txBody>
          <a:bodyPr/>
          <a:lstStyle/>
          <a:p>
            <a:pPr lvl="0"/>
            <a:r>
              <a:rPr lang="en-US" noProof="0"/>
              <a:t>Click icon to add SmartArt graphic</a:t>
            </a:r>
          </a:p>
        </p:txBody>
      </p:sp>
      <p:sp>
        <p:nvSpPr>
          <p:cNvPr id="4" name="Rectangle 2"/>
          <p:cNvSpPr>
            <a:spLocks noGrp="1" noChangeArrowheads="1"/>
          </p:cNvSpPr>
          <p:nvPr>
            <p:ph type="ftr" sz="quarter" idx="10"/>
          </p:nvPr>
        </p:nvSpPr>
        <p:spPr/>
        <p:txBody>
          <a:bodyPr/>
          <a:lstStyle>
            <a:lvl1pPr>
              <a:defRPr/>
            </a:lvl1pPr>
          </a:lstStyle>
          <a:p>
            <a:endParaRPr lang="en-US"/>
          </a:p>
        </p:txBody>
      </p:sp>
      <p:sp>
        <p:nvSpPr>
          <p:cNvPr id="5" name="Rectangle 3"/>
          <p:cNvSpPr>
            <a:spLocks noGrp="1" noChangeArrowheads="1"/>
          </p:cNvSpPr>
          <p:nvPr>
            <p:ph type="sldNum" sz="quarter" idx="11"/>
          </p:nvPr>
        </p:nvSpPr>
        <p:spPr>
          <a:xfrm>
            <a:off x="8737600" y="6248400"/>
            <a:ext cx="2844800" cy="457200"/>
          </a:xfrm>
          <a:prstGeom prst="rect">
            <a:avLst/>
          </a:prstGeom>
        </p:spPr>
        <p:txBody>
          <a:bodyPr/>
          <a:lstStyle>
            <a:lvl1pPr>
              <a:defRPr/>
            </a:lvl1pPr>
          </a:lstStyle>
          <a:p>
            <a:fld id="{60BFD9C6-E760-4654-BD59-3CECBA253947}" type="slidenum">
              <a:rPr lang="en-US" smtClean="0"/>
              <a:t>‹#›</a:t>
            </a:fld>
            <a:endParaRPr lang="en-US"/>
          </a:p>
        </p:txBody>
      </p:sp>
      <p:sp>
        <p:nvSpPr>
          <p:cNvPr id="6" name="Rectangle 16"/>
          <p:cNvSpPr>
            <a:spLocks noGrp="1" noChangeArrowheads="1"/>
          </p:cNvSpPr>
          <p:nvPr>
            <p:ph type="dt" sz="half" idx="12"/>
          </p:nvPr>
        </p:nvSpPr>
        <p:spPr/>
        <p:txBody>
          <a:bodyPr/>
          <a:lstStyle>
            <a:lvl1pPr>
              <a:defRPr/>
            </a:lvl1pPr>
          </a:lstStyle>
          <a:p>
            <a:fld id="{7E4AFE8E-C9C3-4F79-81E5-B0CC72516879}" type="datetimeFigureOut">
              <a:rPr lang="en-US" smtClean="0"/>
              <a:t>9/8/2023</a:t>
            </a:fld>
            <a:endParaRPr lang="en-US"/>
          </a:p>
        </p:txBody>
      </p:sp>
    </p:spTree>
    <p:extLst>
      <p:ext uri="{BB962C8B-B14F-4D97-AF65-F5344CB8AC3E}">
        <p14:creationId xmlns:p14="http://schemas.microsoft.com/office/powerpoint/2010/main" val="1961423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585BB4A-E2DD-48A8-8757-3FACF1CE6993}" type="datetimeFigureOut">
              <a:rPr lang="en-US"/>
              <a:pPr>
                <a:defRPr/>
              </a:pPr>
              <a:t>9/8/2023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2F84FF-712F-4CAB-98C8-489550DC8E1F}" type="slidenum">
              <a:rPr lang="en-US"/>
              <a:pPr>
                <a:defRPr/>
              </a:pPr>
              <a:t>‹#›</a:t>
            </a:fld>
            <a:endParaRPr lang="en-US"/>
          </a:p>
        </p:txBody>
      </p:sp>
    </p:spTree>
    <p:extLst>
      <p:ext uri="{BB962C8B-B14F-4D97-AF65-F5344CB8AC3E}">
        <p14:creationId xmlns:p14="http://schemas.microsoft.com/office/powerpoint/2010/main" val="4268238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6D1AD8-E873-44DE-83A9-D6A60A8C9F2D}" type="datetimeFigureOut">
              <a:rPr lang="en-US"/>
              <a:pPr>
                <a:defRPr/>
              </a:pPr>
              <a:t>9/8/2023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0FEBA5-73AA-46D0-8BA2-538848F33FED}" type="slidenum">
              <a:rPr lang="en-US"/>
              <a:pPr>
                <a:defRPr/>
              </a:pPr>
              <a:t>‹#›</a:t>
            </a:fld>
            <a:endParaRPr lang="en-US"/>
          </a:p>
        </p:txBody>
      </p:sp>
    </p:spTree>
    <p:extLst>
      <p:ext uri="{BB962C8B-B14F-4D97-AF65-F5344CB8AC3E}">
        <p14:creationId xmlns:p14="http://schemas.microsoft.com/office/powerpoint/2010/main" val="3405177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4CA0675-AF9B-4126-8304-91690067CA8A}" type="datetimeFigureOut">
              <a:rPr lang="en-US"/>
              <a:pPr>
                <a:defRPr/>
              </a:pPr>
              <a:t>9/8/2023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C912B4-4F09-4753-958C-7951FA8747DC}" type="slidenum">
              <a:rPr lang="en-US"/>
              <a:pPr>
                <a:defRPr/>
              </a:pPr>
              <a:t>‹#›</a:t>
            </a:fld>
            <a:endParaRPr lang="en-US"/>
          </a:p>
        </p:txBody>
      </p:sp>
    </p:spTree>
    <p:extLst>
      <p:ext uri="{BB962C8B-B14F-4D97-AF65-F5344CB8AC3E}">
        <p14:creationId xmlns:p14="http://schemas.microsoft.com/office/powerpoint/2010/main" val="3662928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DOE-NE LOGO (Vertital) 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00" y="87314"/>
            <a:ext cx="365760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3860800" y="152400"/>
            <a:ext cx="772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5"/>
          <p:cNvSpPr>
            <a:spLocks noGrp="1" noChangeArrowheads="1"/>
          </p:cNvSpPr>
          <p:nvPr>
            <p:ph type="body" idx="1"/>
          </p:nvPr>
        </p:nvSpPr>
        <p:spPr bwMode="auto">
          <a:xfrm>
            <a:off x="609600" y="1676400"/>
            <a:ext cx="1097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Line 6"/>
          <p:cNvSpPr>
            <a:spLocks noChangeShapeType="1"/>
          </p:cNvSpPr>
          <p:nvPr/>
        </p:nvSpPr>
        <p:spPr bwMode="auto">
          <a:xfrm>
            <a:off x="508000" y="1470025"/>
            <a:ext cx="11277600" cy="0"/>
          </a:xfrm>
          <a:prstGeom prst="line">
            <a:avLst/>
          </a:prstGeom>
          <a:noFill/>
          <a:ln w="38100">
            <a:solidFill>
              <a:srgbClr val="1B5527"/>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30" name="Line 7"/>
          <p:cNvSpPr>
            <a:spLocks noChangeShapeType="1"/>
          </p:cNvSpPr>
          <p:nvPr/>
        </p:nvSpPr>
        <p:spPr bwMode="auto">
          <a:xfrm>
            <a:off x="711200" y="1524000"/>
            <a:ext cx="11277600" cy="0"/>
          </a:xfrm>
          <a:prstGeom prst="line">
            <a:avLst/>
          </a:prstGeom>
          <a:noFill/>
          <a:ln w="38100">
            <a:solidFill>
              <a:srgbClr val="E8BB00"/>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5129" name="Rectangle 9"/>
          <p:cNvSpPr>
            <a:spLocks noGrp="1" noChangeArrowheads="1"/>
          </p:cNvSpPr>
          <p:nvPr>
            <p:ph type="dt" sz="half" idx="2"/>
          </p:nvPr>
        </p:nvSpPr>
        <p:spPr bwMode="auto">
          <a:xfrm>
            <a:off x="0" y="6629400"/>
            <a:ext cx="2844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lvl1pPr>
          </a:lstStyle>
          <a:p>
            <a:fld id="{7E4AFE8E-C9C3-4F79-81E5-B0CC72516879}" type="datetimeFigureOut">
              <a:rPr lang="en-US" smtClean="0"/>
              <a:t>9/8/2023</a:t>
            </a:fld>
            <a:endParaRPr lang="en-US"/>
          </a:p>
        </p:txBody>
      </p:sp>
      <p:sp>
        <p:nvSpPr>
          <p:cNvPr id="5130" name="Rectangle 10"/>
          <p:cNvSpPr>
            <a:spLocks noGrp="1" noChangeArrowheads="1"/>
          </p:cNvSpPr>
          <p:nvPr>
            <p:ph type="ftr" sz="quarter" idx="3"/>
          </p:nvPr>
        </p:nvSpPr>
        <p:spPr bwMode="auto">
          <a:xfrm>
            <a:off x="4165600" y="6629400"/>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rgbClr val="000000"/>
                </a:solidFill>
              </a:defRPr>
            </a:lvl1pPr>
          </a:lstStyle>
          <a:p>
            <a:endParaRPr lang="en-US"/>
          </a:p>
        </p:txBody>
      </p:sp>
      <p:sp>
        <p:nvSpPr>
          <p:cNvPr id="1033" name="Text Box 15"/>
          <p:cNvSpPr txBox="1">
            <a:spLocks noChangeArrowheads="1"/>
          </p:cNvSpPr>
          <p:nvPr/>
        </p:nvSpPr>
        <p:spPr bwMode="auto">
          <a:xfrm>
            <a:off x="9550400" y="6497639"/>
            <a:ext cx="2438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defRPr/>
            </a:pPr>
            <a:fld id="{46D2CB93-62D2-4728-B6B3-9E4D4024EB07}" type="slidenum">
              <a:rPr lang="en-US" altLang="en-US" sz="1200" smtClean="0"/>
              <a:pPr algn="r">
                <a:spcBef>
                  <a:spcPct val="50000"/>
                </a:spcBef>
                <a:defRPr/>
              </a:pPr>
              <a:t>‹#›</a:t>
            </a:fld>
            <a:endParaRPr lang="en-US" altLang="en-US" sz="1200" dirty="0"/>
          </a:p>
        </p:txBody>
      </p:sp>
    </p:spTree>
    <p:extLst>
      <p:ext uri="{BB962C8B-B14F-4D97-AF65-F5344CB8AC3E}">
        <p14:creationId xmlns:p14="http://schemas.microsoft.com/office/powerpoint/2010/main" val="3378972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rtl="0" eaLnBrk="1" fontAlgn="base" hangingPunct="1">
        <a:spcBef>
          <a:spcPct val="0"/>
        </a:spcBef>
        <a:spcAft>
          <a:spcPct val="0"/>
        </a:spcAft>
        <a:defRPr sz="2800" b="1">
          <a:solidFill>
            <a:srgbClr val="1B5527"/>
          </a:solidFill>
          <a:latin typeface="+mj-lt"/>
          <a:ea typeface="+mj-ea"/>
          <a:cs typeface="+mj-cs"/>
        </a:defRPr>
      </a:lvl1pPr>
      <a:lvl2pPr algn="l" rtl="0" eaLnBrk="1" fontAlgn="base" hangingPunct="1">
        <a:spcBef>
          <a:spcPct val="0"/>
        </a:spcBef>
        <a:spcAft>
          <a:spcPct val="0"/>
        </a:spcAft>
        <a:defRPr sz="2800" b="1">
          <a:solidFill>
            <a:srgbClr val="1B5527"/>
          </a:solidFill>
          <a:latin typeface="Arial" charset="0"/>
        </a:defRPr>
      </a:lvl2pPr>
      <a:lvl3pPr algn="l" rtl="0" eaLnBrk="1" fontAlgn="base" hangingPunct="1">
        <a:spcBef>
          <a:spcPct val="0"/>
        </a:spcBef>
        <a:spcAft>
          <a:spcPct val="0"/>
        </a:spcAft>
        <a:defRPr sz="2800" b="1">
          <a:solidFill>
            <a:srgbClr val="1B5527"/>
          </a:solidFill>
          <a:latin typeface="Arial" charset="0"/>
        </a:defRPr>
      </a:lvl3pPr>
      <a:lvl4pPr algn="l" rtl="0" eaLnBrk="1" fontAlgn="base" hangingPunct="1">
        <a:spcBef>
          <a:spcPct val="0"/>
        </a:spcBef>
        <a:spcAft>
          <a:spcPct val="0"/>
        </a:spcAft>
        <a:defRPr sz="2800" b="1">
          <a:solidFill>
            <a:srgbClr val="1B5527"/>
          </a:solidFill>
          <a:latin typeface="Arial" charset="0"/>
        </a:defRPr>
      </a:lvl4pPr>
      <a:lvl5pPr algn="l" rtl="0" eaLnBrk="1" fontAlgn="base" hangingPunct="1">
        <a:spcBef>
          <a:spcPct val="0"/>
        </a:spcBef>
        <a:spcAft>
          <a:spcPct val="0"/>
        </a:spcAft>
        <a:defRPr sz="2800" b="1">
          <a:solidFill>
            <a:srgbClr val="1B5527"/>
          </a:solidFill>
          <a:latin typeface="Arial" charset="0"/>
        </a:defRPr>
      </a:lvl5pPr>
      <a:lvl6pPr marL="457200" algn="l" rtl="0" eaLnBrk="1" fontAlgn="base" hangingPunct="1">
        <a:spcBef>
          <a:spcPct val="0"/>
        </a:spcBef>
        <a:spcAft>
          <a:spcPct val="0"/>
        </a:spcAft>
        <a:defRPr sz="2800" b="1">
          <a:solidFill>
            <a:srgbClr val="1B5527"/>
          </a:solidFill>
          <a:latin typeface="Arial" charset="0"/>
        </a:defRPr>
      </a:lvl6pPr>
      <a:lvl7pPr marL="914400" algn="l" rtl="0" eaLnBrk="1" fontAlgn="base" hangingPunct="1">
        <a:spcBef>
          <a:spcPct val="0"/>
        </a:spcBef>
        <a:spcAft>
          <a:spcPct val="0"/>
        </a:spcAft>
        <a:defRPr sz="2800" b="1">
          <a:solidFill>
            <a:srgbClr val="1B5527"/>
          </a:solidFill>
          <a:latin typeface="Arial" charset="0"/>
        </a:defRPr>
      </a:lvl7pPr>
      <a:lvl8pPr marL="1371600" algn="l" rtl="0" eaLnBrk="1" fontAlgn="base" hangingPunct="1">
        <a:spcBef>
          <a:spcPct val="0"/>
        </a:spcBef>
        <a:spcAft>
          <a:spcPct val="0"/>
        </a:spcAft>
        <a:defRPr sz="2800" b="1">
          <a:solidFill>
            <a:srgbClr val="1B5527"/>
          </a:solidFill>
          <a:latin typeface="Arial" charset="0"/>
        </a:defRPr>
      </a:lvl8pPr>
      <a:lvl9pPr marL="1828800" algn="l" rtl="0" eaLnBrk="1" fontAlgn="base" hangingPunct="1">
        <a:spcBef>
          <a:spcPct val="0"/>
        </a:spcBef>
        <a:spcAft>
          <a:spcPct val="0"/>
        </a:spcAft>
        <a:defRPr sz="2800" b="1">
          <a:solidFill>
            <a:srgbClr val="1B5527"/>
          </a:solidFill>
          <a:latin typeface="Arial" charset="0"/>
        </a:defRPr>
      </a:lvl9pPr>
    </p:titleStyle>
    <p:bodyStyle>
      <a:lvl1pPr marL="231775" indent="-231775" algn="l" rtl="0" eaLnBrk="1" fontAlgn="base" hangingPunct="1">
        <a:spcBef>
          <a:spcPct val="0"/>
        </a:spcBef>
        <a:spcAft>
          <a:spcPct val="0"/>
        </a:spcAft>
        <a:buClr>
          <a:srgbClr val="1B5527"/>
        </a:buClr>
        <a:buFont typeface="Wingdings" pitchFamily="2" charset="2"/>
        <a:buChar char="n"/>
        <a:defRPr sz="2000" b="1">
          <a:solidFill>
            <a:schemeClr val="tx1"/>
          </a:solidFill>
          <a:latin typeface="+mn-lt"/>
          <a:ea typeface="+mn-ea"/>
          <a:cs typeface="+mn-cs"/>
        </a:defRPr>
      </a:lvl1pPr>
      <a:lvl2pPr marL="571500" indent="-225425" algn="l" rtl="0" eaLnBrk="1" fontAlgn="base" hangingPunct="1">
        <a:spcBef>
          <a:spcPct val="0"/>
        </a:spcBef>
        <a:spcAft>
          <a:spcPct val="10000"/>
        </a:spcAft>
        <a:buClr>
          <a:srgbClr val="1B5527"/>
        </a:buClr>
        <a:buSzPct val="110000"/>
        <a:buFont typeface="Symbol" pitchFamily="18" charset="2"/>
        <a:buChar char="·"/>
        <a:defRPr>
          <a:solidFill>
            <a:schemeClr val="tx1"/>
          </a:solidFill>
          <a:latin typeface="+mn-lt"/>
        </a:defRPr>
      </a:lvl2pPr>
      <a:lvl3pPr marL="914400" indent="-228600" algn="l" rtl="0" eaLnBrk="1" fontAlgn="base" hangingPunct="1">
        <a:spcBef>
          <a:spcPct val="0"/>
        </a:spcBef>
        <a:spcAft>
          <a:spcPct val="10000"/>
        </a:spcAft>
        <a:buClr>
          <a:srgbClr val="1B5527"/>
        </a:buClr>
        <a:buSzPct val="110000"/>
        <a:buFont typeface="Arial" charset="0"/>
        <a:buChar char="–"/>
        <a:defRPr sz="1600">
          <a:solidFill>
            <a:schemeClr val="tx1"/>
          </a:solidFill>
          <a:latin typeface="+mn-lt"/>
        </a:defRPr>
      </a:lvl3pPr>
      <a:lvl4pPr marL="1257300" indent="-228600" algn="l" rtl="0" eaLnBrk="1" fontAlgn="base" hangingPunct="1">
        <a:spcBef>
          <a:spcPct val="0"/>
        </a:spcBef>
        <a:spcAft>
          <a:spcPct val="10000"/>
        </a:spcAft>
        <a:buClr>
          <a:srgbClr val="1B5527"/>
        </a:buClr>
        <a:buChar char="•"/>
        <a:defRPr sz="1400">
          <a:solidFill>
            <a:schemeClr val="tx1"/>
          </a:solidFill>
          <a:latin typeface="+mn-lt"/>
        </a:defRPr>
      </a:lvl4pPr>
      <a:lvl5pPr marL="1600200" indent="-228600" algn="l" rtl="0" eaLnBrk="1" fontAlgn="base" hangingPunct="1">
        <a:spcBef>
          <a:spcPct val="0"/>
        </a:spcBef>
        <a:spcAft>
          <a:spcPct val="10000"/>
        </a:spcAft>
        <a:buClr>
          <a:srgbClr val="1B5527"/>
        </a:buClr>
        <a:buChar char="»"/>
        <a:defRPr sz="1200">
          <a:solidFill>
            <a:schemeClr val="tx1"/>
          </a:solidFill>
          <a:latin typeface="+mn-lt"/>
        </a:defRPr>
      </a:lvl5pPr>
      <a:lvl6pPr marL="2057400" indent="-228600" algn="l" rtl="0" eaLnBrk="1" fontAlgn="base" hangingPunct="1">
        <a:spcBef>
          <a:spcPct val="0"/>
        </a:spcBef>
        <a:spcAft>
          <a:spcPct val="10000"/>
        </a:spcAft>
        <a:buClr>
          <a:srgbClr val="1B5527"/>
        </a:buClr>
        <a:buChar char="»"/>
        <a:defRPr sz="1200">
          <a:solidFill>
            <a:schemeClr val="tx1"/>
          </a:solidFill>
          <a:latin typeface="+mn-lt"/>
        </a:defRPr>
      </a:lvl6pPr>
      <a:lvl7pPr marL="2514600" indent="-228600" algn="l" rtl="0" eaLnBrk="1" fontAlgn="base" hangingPunct="1">
        <a:spcBef>
          <a:spcPct val="0"/>
        </a:spcBef>
        <a:spcAft>
          <a:spcPct val="10000"/>
        </a:spcAft>
        <a:buClr>
          <a:srgbClr val="1B5527"/>
        </a:buClr>
        <a:buChar char="»"/>
        <a:defRPr sz="1200">
          <a:solidFill>
            <a:schemeClr val="tx1"/>
          </a:solidFill>
          <a:latin typeface="+mn-lt"/>
        </a:defRPr>
      </a:lvl7pPr>
      <a:lvl8pPr marL="2971800" indent="-228600" algn="l" rtl="0" eaLnBrk="1" fontAlgn="base" hangingPunct="1">
        <a:spcBef>
          <a:spcPct val="0"/>
        </a:spcBef>
        <a:spcAft>
          <a:spcPct val="10000"/>
        </a:spcAft>
        <a:buClr>
          <a:srgbClr val="1B5527"/>
        </a:buClr>
        <a:buChar char="»"/>
        <a:defRPr sz="1200">
          <a:solidFill>
            <a:schemeClr val="tx1"/>
          </a:solidFill>
          <a:latin typeface="+mn-lt"/>
        </a:defRPr>
      </a:lvl8pPr>
      <a:lvl9pPr marL="3429000" indent="-228600" algn="l" rtl="0" eaLnBrk="1" fontAlgn="base" hangingPunct="1">
        <a:spcBef>
          <a:spcPct val="0"/>
        </a:spcBef>
        <a:spcAft>
          <a:spcPct val="10000"/>
        </a:spcAft>
        <a:buClr>
          <a:srgbClr val="1B5527"/>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4A371A4-7981-4F9F-8A57-36280EECFB92}" type="datetimeFigureOut">
              <a:rPr lang="en-US"/>
              <a:pPr>
                <a:defRPr/>
              </a:pPr>
              <a:t>9/8/2023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3E9183F-6D31-4B37-BBA3-CF8BFB7E99B1}" type="slidenum">
              <a:rPr lang="en-US"/>
              <a:pPr>
                <a:defRPr/>
              </a:pPr>
              <a:t>‹#›</a:t>
            </a:fld>
            <a:endParaRPr lang="en-US"/>
          </a:p>
        </p:txBody>
      </p:sp>
    </p:spTree>
    <p:extLst>
      <p:ext uri="{BB962C8B-B14F-4D97-AF65-F5344CB8AC3E}">
        <p14:creationId xmlns:p14="http://schemas.microsoft.com/office/powerpoint/2010/main" val="293393096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Role of the Performance Testing Lab</a:t>
            </a:r>
            <a:br>
              <a:rPr lang="en-US" dirty="0"/>
            </a:br>
            <a:r>
              <a:rPr lang="en-US" dirty="0"/>
              <a:t>External Dosimetry</a:t>
            </a:r>
          </a:p>
        </p:txBody>
      </p:sp>
      <p:sp>
        <p:nvSpPr>
          <p:cNvPr id="3" name="Subtitle 2"/>
          <p:cNvSpPr>
            <a:spLocks noGrp="1"/>
          </p:cNvSpPr>
          <p:nvPr>
            <p:ph type="subTitle" idx="1"/>
          </p:nvPr>
        </p:nvSpPr>
        <p:spPr/>
        <p:txBody>
          <a:bodyPr/>
          <a:lstStyle/>
          <a:p>
            <a:r>
              <a:rPr lang="en-US" dirty="0"/>
              <a:t>Dave Jones</a:t>
            </a:r>
          </a:p>
          <a:p>
            <a:r>
              <a:rPr lang="en-US" dirty="0"/>
              <a:t>Dosimetry Performance Test Laboratory Administrator</a:t>
            </a:r>
          </a:p>
        </p:txBody>
      </p:sp>
    </p:spTree>
    <p:extLst>
      <p:ext uri="{BB962C8B-B14F-4D97-AF65-F5344CB8AC3E}">
        <p14:creationId xmlns:p14="http://schemas.microsoft.com/office/powerpoint/2010/main" val="626437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70400" y="152400"/>
            <a:ext cx="7721600" cy="1219200"/>
          </a:xfrm>
        </p:spPr>
        <p:txBody>
          <a:bodyPr/>
          <a:lstStyle/>
          <a:p>
            <a:endParaRPr lang="en-US" dirty="0"/>
          </a:p>
        </p:txBody>
      </p:sp>
      <p:pic>
        <p:nvPicPr>
          <p:cNvPr id="6" name="Picture 5"/>
          <p:cNvPicPr>
            <a:picLocks noChangeAspect="1"/>
          </p:cNvPicPr>
          <p:nvPr/>
        </p:nvPicPr>
        <p:blipFill>
          <a:blip r:embed="rId2"/>
          <a:stretch>
            <a:fillRect/>
          </a:stretch>
        </p:blipFill>
        <p:spPr>
          <a:xfrm>
            <a:off x="1598141" y="252287"/>
            <a:ext cx="6821960" cy="6969719"/>
          </a:xfrm>
          <a:prstGeom prst="rect">
            <a:avLst/>
          </a:prstGeom>
        </p:spPr>
      </p:pic>
    </p:spTree>
    <p:extLst>
      <p:ext uri="{BB962C8B-B14F-4D97-AF65-F5344CB8AC3E}">
        <p14:creationId xmlns:p14="http://schemas.microsoft.com/office/powerpoint/2010/main" val="4174238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Receiving Dosimeters</a:t>
            </a:r>
          </a:p>
        </p:txBody>
      </p:sp>
      <p:sp>
        <p:nvSpPr>
          <p:cNvPr id="3" name="Content Placeholder 2"/>
          <p:cNvSpPr>
            <a:spLocks noGrp="1"/>
          </p:cNvSpPr>
          <p:nvPr>
            <p:ph idx="1"/>
          </p:nvPr>
        </p:nvSpPr>
        <p:spPr/>
        <p:txBody>
          <a:bodyPr/>
          <a:lstStyle/>
          <a:p>
            <a:r>
              <a:rPr lang="en-US" dirty="0"/>
              <a:t>Survey for contamination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7728" y="1569308"/>
            <a:ext cx="7051590" cy="5288692"/>
          </a:xfrm>
          <a:prstGeom prst="rect">
            <a:avLst/>
          </a:prstGeom>
        </p:spPr>
      </p:pic>
    </p:spTree>
    <p:extLst>
      <p:ext uri="{BB962C8B-B14F-4D97-AF65-F5344CB8AC3E}">
        <p14:creationId xmlns:p14="http://schemas.microsoft.com/office/powerpoint/2010/main" val="1102208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89615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Receiving Dosimeters</a:t>
            </a:r>
          </a:p>
        </p:txBody>
      </p:sp>
      <p:sp>
        <p:nvSpPr>
          <p:cNvPr id="3" name="Content Placeholder 2"/>
          <p:cNvSpPr>
            <a:spLocks noGrp="1"/>
          </p:cNvSpPr>
          <p:nvPr>
            <p:ph idx="1"/>
          </p:nvPr>
        </p:nvSpPr>
        <p:spPr/>
        <p:txBody>
          <a:bodyPr/>
          <a:lstStyle/>
          <a:p>
            <a:r>
              <a:rPr lang="en-US" sz="3200" dirty="0"/>
              <a:t>Scan into database</a:t>
            </a:r>
          </a:p>
          <a:p>
            <a:endParaRPr lang="en-US" sz="3200" dirty="0"/>
          </a:p>
          <a:p>
            <a:r>
              <a:rPr lang="en-US" sz="3200" dirty="0"/>
              <a:t>Place in bins</a:t>
            </a:r>
          </a:p>
          <a:p>
            <a:pPr lvl="1"/>
            <a:r>
              <a:rPr lang="en-US" sz="3000" dirty="0"/>
              <a:t>One for each Dosimeter Type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7525" y="1500600"/>
            <a:ext cx="3962400" cy="5284266"/>
          </a:xfrm>
          <a:prstGeom prst="rect">
            <a:avLst/>
          </a:prstGeom>
        </p:spPr>
      </p:pic>
    </p:spTree>
    <p:extLst>
      <p:ext uri="{BB962C8B-B14F-4D97-AF65-F5344CB8AC3E}">
        <p14:creationId xmlns:p14="http://schemas.microsoft.com/office/powerpoint/2010/main" val="3673104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Dosimeter Handling	</a:t>
            </a:r>
          </a:p>
        </p:txBody>
      </p:sp>
      <p:sp>
        <p:nvSpPr>
          <p:cNvPr id="3" name="Content Placeholder 2"/>
          <p:cNvSpPr>
            <a:spLocks noGrp="1"/>
          </p:cNvSpPr>
          <p:nvPr>
            <p:ph idx="1"/>
          </p:nvPr>
        </p:nvSpPr>
        <p:spPr/>
        <p:txBody>
          <a:bodyPr/>
          <a:lstStyle/>
          <a:p>
            <a:r>
              <a:rPr lang="en-US" sz="2800" dirty="0"/>
              <a:t>Scan dosimeters into categories</a:t>
            </a:r>
          </a:p>
          <a:p>
            <a:endParaRPr lang="en-US" sz="2800" dirty="0"/>
          </a:p>
          <a:p>
            <a:r>
              <a:rPr lang="en-US" sz="2800" dirty="0"/>
              <a:t>Place in boxes</a:t>
            </a:r>
          </a:p>
          <a:p>
            <a:endParaRPr lang="en-US" sz="2800" dirty="0"/>
          </a:p>
          <a:p>
            <a:r>
              <a:rPr lang="en-US" sz="2800" dirty="0"/>
              <a:t>Each box represents a single </a:t>
            </a:r>
          </a:p>
          <a:p>
            <a:pPr marL="0" indent="0">
              <a:buNone/>
            </a:pPr>
            <a:r>
              <a:rPr lang="en-US" sz="2800" dirty="0"/>
              <a:t>Dose Assignment</a:t>
            </a:r>
          </a:p>
          <a:p>
            <a:endParaRPr lang="en-US" sz="2800" dirty="0"/>
          </a:p>
          <a:p>
            <a:r>
              <a:rPr lang="en-US" sz="2800" dirty="0"/>
              <a:t>More than 4 dosimeters will</a:t>
            </a:r>
          </a:p>
          <a:p>
            <a:pPr marL="0" indent="0">
              <a:buNone/>
            </a:pPr>
            <a:r>
              <a:rPr lang="en-US" sz="2800" dirty="0"/>
              <a:t> result in multiple packets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3" y="1574140"/>
            <a:ext cx="3962095" cy="5283860"/>
          </a:xfrm>
          <a:prstGeom prst="rect">
            <a:avLst/>
          </a:prstGeom>
        </p:spPr>
      </p:pic>
    </p:spTree>
    <p:extLst>
      <p:ext uri="{BB962C8B-B14F-4D97-AF65-F5344CB8AC3E}">
        <p14:creationId xmlns:p14="http://schemas.microsoft.com/office/powerpoint/2010/main" val="1504005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77795" y="-2263740"/>
            <a:ext cx="12669795" cy="9500681"/>
          </a:xfrm>
        </p:spPr>
      </p:pic>
    </p:spTree>
    <p:extLst>
      <p:ext uri="{BB962C8B-B14F-4D97-AF65-F5344CB8AC3E}">
        <p14:creationId xmlns:p14="http://schemas.microsoft.com/office/powerpoint/2010/main" val="3108152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Packets</a:t>
            </a:r>
          </a:p>
        </p:txBody>
      </p:sp>
      <p:sp>
        <p:nvSpPr>
          <p:cNvPr id="3" name="Content Placeholder 2"/>
          <p:cNvSpPr>
            <a:spLocks noGrp="1"/>
          </p:cNvSpPr>
          <p:nvPr>
            <p:ph idx="1"/>
          </p:nvPr>
        </p:nvSpPr>
        <p:spPr/>
        <p:txBody>
          <a:bodyPr/>
          <a:lstStyle/>
          <a:p>
            <a:r>
              <a:rPr lang="en-US" sz="3200" dirty="0"/>
              <a:t>Maximum of 4 Participant Dosimeters per packet</a:t>
            </a:r>
          </a:p>
          <a:p>
            <a:endParaRPr lang="en-US" sz="3200" dirty="0"/>
          </a:p>
          <a:p>
            <a:r>
              <a:rPr lang="en-US" sz="3200" dirty="0"/>
              <a:t>1 RESL Irradiation Verification (IV) Dosimeter for each irradiation (2 for mixtures)</a:t>
            </a:r>
          </a:p>
          <a:p>
            <a:endParaRPr lang="en-US" dirty="0"/>
          </a:p>
        </p:txBody>
      </p:sp>
    </p:spTree>
    <p:extLst>
      <p:ext uri="{BB962C8B-B14F-4D97-AF65-F5344CB8AC3E}">
        <p14:creationId xmlns:p14="http://schemas.microsoft.com/office/powerpoint/2010/main" val="2041186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795498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Packets Ready For Irradiation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46400" y="1676400"/>
            <a:ext cx="6299200" cy="4724400"/>
          </a:xfrm>
        </p:spPr>
      </p:pic>
    </p:spTree>
    <p:extLst>
      <p:ext uri="{BB962C8B-B14F-4D97-AF65-F5344CB8AC3E}">
        <p14:creationId xmlns:p14="http://schemas.microsoft.com/office/powerpoint/2010/main" val="4164427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76169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 of the Performance Testing Lab</a:t>
            </a:r>
          </a:p>
        </p:txBody>
      </p:sp>
      <p:sp>
        <p:nvSpPr>
          <p:cNvPr id="3" name="Content Placeholder 2"/>
          <p:cNvSpPr>
            <a:spLocks noGrp="1"/>
          </p:cNvSpPr>
          <p:nvPr>
            <p:ph idx="1"/>
          </p:nvPr>
        </p:nvSpPr>
        <p:spPr/>
        <p:txBody>
          <a:bodyPr/>
          <a:lstStyle/>
          <a:p>
            <a:r>
              <a:rPr lang="en-US" sz="2800" dirty="0"/>
              <a:t>DOE Standard 1095 – Department of Energy Laboratory Accreditation Program for Personnel Dosimetry</a:t>
            </a:r>
          </a:p>
          <a:p>
            <a:pPr lvl="1"/>
            <a:endParaRPr lang="en-US" sz="2400" dirty="0"/>
          </a:p>
          <a:p>
            <a:pPr lvl="1"/>
            <a:r>
              <a:rPr lang="en-US" sz="2400" dirty="0"/>
              <a:t>This standard establishes the technical basis for the Performance Testing Laboratory (PTL) that administers the external dosimeter program for DOE site dosimetry programs seeking DOELAP accreditation</a:t>
            </a:r>
          </a:p>
          <a:p>
            <a:pPr lvl="1"/>
            <a:endParaRPr lang="en-US" sz="2400" dirty="0"/>
          </a:p>
          <a:p>
            <a:pPr lvl="1"/>
            <a:r>
              <a:rPr lang="en-US" sz="2400" dirty="0"/>
              <a:t>to ensure that the performance of personnel dosimetry programs are adequate to meet the requirements of Title 10, Code of Federal Regulations, Part 835, </a:t>
            </a:r>
            <a:r>
              <a:rPr lang="en-US" sz="2400" i="1" dirty="0"/>
              <a:t>Occupational Radiation Protection</a:t>
            </a:r>
            <a:r>
              <a:rPr lang="en-US" sz="2400" dirty="0"/>
              <a:t> and related documents</a:t>
            </a:r>
          </a:p>
          <a:p>
            <a:endParaRPr lang="en-US" dirty="0"/>
          </a:p>
          <a:p>
            <a:endParaRPr lang="en-US" dirty="0"/>
          </a:p>
          <a:p>
            <a:endParaRPr lang="en-US" dirty="0"/>
          </a:p>
        </p:txBody>
      </p:sp>
    </p:spTree>
    <p:extLst>
      <p:ext uri="{BB962C8B-B14F-4D97-AF65-F5344CB8AC3E}">
        <p14:creationId xmlns:p14="http://schemas.microsoft.com/office/powerpoint/2010/main" val="1831636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Returning Dosimeters</a:t>
            </a:r>
          </a:p>
        </p:txBody>
      </p:sp>
      <p:sp>
        <p:nvSpPr>
          <p:cNvPr id="3" name="Content Placeholder 2"/>
          <p:cNvSpPr>
            <a:spLocks noGrp="1"/>
          </p:cNvSpPr>
          <p:nvPr>
            <p:ph idx="1"/>
          </p:nvPr>
        </p:nvSpPr>
        <p:spPr/>
        <p:txBody>
          <a:bodyPr/>
          <a:lstStyle/>
          <a:p>
            <a:r>
              <a:rPr lang="en-US" sz="3200" dirty="0"/>
              <a:t>After the round of irradiations have been completed</a:t>
            </a:r>
          </a:p>
          <a:p>
            <a:pPr lvl="1"/>
            <a:r>
              <a:rPr lang="en-US" sz="3000" dirty="0"/>
              <a:t>Packets are broken down </a:t>
            </a:r>
          </a:p>
          <a:p>
            <a:pPr lvl="1"/>
            <a:r>
              <a:rPr lang="en-US" sz="3000" dirty="0"/>
              <a:t>Dosimeters are sorted by type</a:t>
            </a:r>
          </a:p>
          <a:p>
            <a:pPr lvl="1"/>
            <a:r>
              <a:rPr lang="en-US" sz="3000" dirty="0"/>
              <a:t>Counted and surveyed</a:t>
            </a:r>
            <a:endParaRPr lang="en-US" sz="3200" dirty="0"/>
          </a:p>
          <a:p>
            <a:r>
              <a:rPr lang="en-US" sz="3200" dirty="0"/>
              <a:t>Shipped back to participants</a:t>
            </a:r>
          </a:p>
          <a:p>
            <a:pPr marL="0" indent="0">
              <a:buNone/>
            </a:pPr>
            <a:r>
              <a:rPr lang="en-US" sz="3200" dirty="0"/>
              <a:t> </a:t>
            </a:r>
          </a:p>
          <a:p>
            <a:r>
              <a:rPr lang="en-US" sz="3200" dirty="0"/>
              <a:t>Reporting Links are emailed to Participant</a:t>
            </a:r>
          </a:p>
          <a:p>
            <a:pPr lvl="1"/>
            <a:r>
              <a:rPr lang="en-US" sz="3000" dirty="0"/>
              <a:t>One link for each dosimeter type tested</a:t>
            </a:r>
          </a:p>
          <a:p>
            <a:pPr lvl="1"/>
            <a:r>
              <a:rPr lang="en-US" sz="3000" dirty="0"/>
              <a:t>Reported values can be changed until you hit ‘Submit’</a:t>
            </a:r>
          </a:p>
          <a:p>
            <a:endParaRPr lang="en-US" dirty="0"/>
          </a:p>
        </p:txBody>
      </p:sp>
    </p:spTree>
    <p:extLst>
      <p:ext uri="{BB962C8B-B14F-4D97-AF65-F5344CB8AC3E}">
        <p14:creationId xmlns:p14="http://schemas.microsoft.com/office/powerpoint/2010/main" val="1455599491"/>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CFA-638 Irradiation Facility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4930" y="1752789"/>
            <a:ext cx="8302139" cy="4571622"/>
          </a:xfrm>
        </p:spPr>
      </p:pic>
      <p:sp>
        <p:nvSpPr>
          <p:cNvPr id="3" name="TextBox 2">
            <a:extLst>
              <a:ext uri="{FF2B5EF4-FFF2-40B4-BE49-F238E27FC236}">
                <a16:creationId xmlns:a16="http://schemas.microsoft.com/office/drawing/2014/main" id="{F0A8CAA0-F4DF-C647-8120-A7E7C8BC5A5C}"/>
              </a:ext>
            </a:extLst>
          </p:cNvPr>
          <p:cNvSpPr txBox="1"/>
          <p:nvPr/>
        </p:nvSpPr>
        <p:spPr>
          <a:xfrm>
            <a:off x="3860800" y="2743200"/>
            <a:ext cx="4219575" cy="646331"/>
          </a:xfrm>
          <a:prstGeom prst="rect">
            <a:avLst/>
          </a:prstGeom>
          <a:noFill/>
        </p:spPr>
        <p:txBody>
          <a:bodyPr wrap="square" rtlCol="0">
            <a:spAutoFit/>
          </a:bodyPr>
          <a:lstStyle/>
          <a:p>
            <a:pPr algn="ctr"/>
            <a:r>
              <a:rPr lang="en-US" sz="3600" dirty="0">
                <a:solidFill>
                  <a:srgbClr val="FF0000"/>
                </a:solidFill>
              </a:rPr>
              <a:t>Questions?</a:t>
            </a:r>
          </a:p>
        </p:txBody>
      </p:sp>
    </p:spTree>
    <p:extLst>
      <p:ext uri="{BB962C8B-B14F-4D97-AF65-F5344CB8AC3E}">
        <p14:creationId xmlns:p14="http://schemas.microsoft.com/office/powerpoint/2010/main" val="4046282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Standard 1095</a:t>
            </a:r>
          </a:p>
        </p:txBody>
      </p:sp>
      <p:sp>
        <p:nvSpPr>
          <p:cNvPr id="3" name="Content Placeholder 2"/>
          <p:cNvSpPr>
            <a:spLocks noGrp="1"/>
          </p:cNvSpPr>
          <p:nvPr>
            <p:ph idx="1"/>
          </p:nvPr>
        </p:nvSpPr>
        <p:spPr/>
        <p:txBody>
          <a:bodyPr/>
          <a:lstStyle/>
          <a:p>
            <a:r>
              <a:rPr lang="en-US" sz="2800" i="1" dirty="0"/>
              <a:t>Criteria for Testing come from ANSI/HPS standards</a:t>
            </a:r>
          </a:p>
          <a:p>
            <a:endParaRPr lang="en-US" sz="2400" dirty="0"/>
          </a:p>
          <a:p>
            <a:endParaRPr lang="en-US" sz="2400" dirty="0"/>
          </a:p>
          <a:p>
            <a:r>
              <a:rPr lang="en-US" sz="2400" b="0" dirty="0"/>
              <a:t>Performance testing of whole body dosimeters is conducted in accordance with ANSI/HPS N13.11, </a:t>
            </a:r>
            <a:r>
              <a:rPr lang="en-US" sz="2400" b="0" i="1" dirty="0"/>
              <a:t>American National Standard for Dosimetry – Personnel Dosimetry Performance </a:t>
            </a:r>
          </a:p>
          <a:p>
            <a:endParaRPr lang="en-US" sz="2400" b="0" i="1" dirty="0"/>
          </a:p>
          <a:p>
            <a:r>
              <a:rPr lang="en-US" sz="2400" b="0" dirty="0"/>
              <a:t>Performance testing of extremity dosimeters is conducted in accordance with ANSI/HPS N13.32</a:t>
            </a:r>
            <a:r>
              <a:rPr lang="en-US" sz="2400" b="0" i="1" dirty="0"/>
              <a:t> American National Standard for Performance Testing of Extremity Dosimeters</a:t>
            </a:r>
            <a:endParaRPr lang="en-US" sz="2400" b="0" dirty="0"/>
          </a:p>
          <a:p>
            <a:endParaRPr lang="en-US" dirty="0"/>
          </a:p>
        </p:txBody>
      </p:sp>
    </p:spTree>
    <p:extLst>
      <p:ext uri="{BB962C8B-B14F-4D97-AF65-F5344CB8AC3E}">
        <p14:creationId xmlns:p14="http://schemas.microsoft.com/office/powerpoint/2010/main" val="154722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Updates to the Standards</a:t>
            </a:r>
          </a:p>
        </p:txBody>
      </p:sp>
      <p:sp>
        <p:nvSpPr>
          <p:cNvPr id="3" name="Content Placeholder 2"/>
          <p:cNvSpPr>
            <a:spLocks noGrp="1"/>
          </p:cNvSpPr>
          <p:nvPr>
            <p:ph idx="1"/>
          </p:nvPr>
        </p:nvSpPr>
        <p:spPr/>
        <p:txBody>
          <a:bodyPr/>
          <a:lstStyle/>
          <a:p>
            <a:r>
              <a:rPr lang="en-US" sz="2800" dirty="0"/>
              <a:t>Performance testing of whole body dosimeters is conducted in accordance with ANSI/HPS N13.11</a:t>
            </a:r>
          </a:p>
          <a:p>
            <a:endParaRPr lang="en-US" sz="2800" dirty="0"/>
          </a:p>
          <a:p>
            <a:r>
              <a:rPr lang="en-US" sz="2800" dirty="0"/>
              <a:t>A New Revision was just issued in December 2022</a:t>
            </a:r>
          </a:p>
        </p:txBody>
      </p:sp>
    </p:spTree>
    <p:extLst>
      <p:ext uri="{BB962C8B-B14F-4D97-AF65-F5344CB8AC3E}">
        <p14:creationId xmlns:p14="http://schemas.microsoft.com/office/powerpoint/2010/main" val="3015502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1AF16-3AE4-2759-AAC1-B0EA4AD58F4F}"/>
              </a:ext>
            </a:extLst>
          </p:cNvPr>
          <p:cNvSpPr>
            <a:spLocks noGrp="1"/>
          </p:cNvSpPr>
          <p:nvPr>
            <p:ph type="title"/>
          </p:nvPr>
        </p:nvSpPr>
        <p:spPr/>
        <p:txBody>
          <a:bodyPr/>
          <a:lstStyle/>
          <a:p>
            <a:r>
              <a:rPr lang="en-US" dirty="0"/>
              <a:t>ANSI N13.11-2022</a:t>
            </a:r>
          </a:p>
        </p:txBody>
      </p:sp>
      <p:sp>
        <p:nvSpPr>
          <p:cNvPr id="3" name="Content Placeholder 2">
            <a:extLst>
              <a:ext uri="{FF2B5EF4-FFF2-40B4-BE49-F238E27FC236}">
                <a16:creationId xmlns:a16="http://schemas.microsoft.com/office/drawing/2014/main" id="{B8988A27-36F1-43B4-3A9F-F80C0BB8CEC7}"/>
              </a:ext>
            </a:extLst>
          </p:cNvPr>
          <p:cNvSpPr>
            <a:spLocks noGrp="1"/>
          </p:cNvSpPr>
          <p:nvPr>
            <p:ph idx="1"/>
          </p:nvPr>
        </p:nvSpPr>
        <p:spPr/>
        <p:txBody>
          <a:bodyPr/>
          <a:lstStyle/>
          <a:p>
            <a:r>
              <a:rPr lang="en-US" dirty="0"/>
              <a:t>Notable Changes </a:t>
            </a:r>
          </a:p>
          <a:p>
            <a:pPr lvl="1"/>
            <a:r>
              <a:rPr lang="en-US" sz="2400" dirty="0"/>
              <a:t>Category VD is a new neutron category using </a:t>
            </a:r>
            <a:r>
              <a:rPr lang="en-US" sz="2400" baseline="30000" dirty="0"/>
              <a:t>241</a:t>
            </a:r>
            <a:r>
              <a:rPr lang="en-US" sz="2400" dirty="0"/>
              <a:t>Am/Be source</a:t>
            </a:r>
          </a:p>
          <a:p>
            <a:pPr lvl="2"/>
            <a:r>
              <a:rPr lang="en-US" sz="2400" dirty="0"/>
              <a:t>Not included in VA (General)</a:t>
            </a:r>
          </a:p>
          <a:p>
            <a:pPr lvl="2"/>
            <a:r>
              <a:rPr lang="en-US" sz="2400" dirty="0"/>
              <a:t>Allows alternative to </a:t>
            </a:r>
            <a:r>
              <a:rPr lang="en-US" sz="2400" baseline="30000" dirty="0"/>
              <a:t>252</a:t>
            </a:r>
            <a:r>
              <a:rPr lang="en-US" sz="2400" dirty="0"/>
              <a:t>Cf</a:t>
            </a:r>
          </a:p>
          <a:p>
            <a:pPr lvl="1"/>
            <a:r>
              <a:rPr lang="en-US" sz="2400" dirty="0"/>
              <a:t>Category II the “S” Special series x-ray beams, S60 &amp; S75 have been removed from testing</a:t>
            </a:r>
          </a:p>
          <a:p>
            <a:pPr lvl="1"/>
            <a:r>
              <a:rPr lang="en-US" sz="2400" dirty="0"/>
              <a:t>Category II clarifications on energy range irradiations</a:t>
            </a:r>
          </a:p>
          <a:p>
            <a:pPr lvl="2"/>
            <a:r>
              <a:rPr lang="en-US" sz="2400" dirty="0"/>
              <a:t>At least 3 but no more than 5 Low energy &lt;70 keV</a:t>
            </a:r>
          </a:p>
          <a:p>
            <a:pPr lvl="2"/>
            <a:r>
              <a:rPr lang="en-US" sz="2400" dirty="0"/>
              <a:t>At least 3 Mid energy &lt;70 – 500&gt; keV</a:t>
            </a:r>
          </a:p>
          <a:p>
            <a:pPr lvl="2"/>
            <a:r>
              <a:rPr lang="en-US" sz="2400" dirty="0"/>
              <a:t>At least 3 High energy, </a:t>
            </a:r>
            <a:r>
              <a:rPr lang="en-US" sz="2400" baseline="30000" dirty="0"/>
              <a:t>137</a:t>
            </a:r>
            <a:r>
              <a:rPr lang="en-US" sz="2400" dirty="0"/>
              <a:t>Cs or </a:t>
            </a:r>
            <a:r>
              <a:rPr lang="en-US" sz="2400" baseline="30000" dirty="0"/>
              <a:t>60</a:t>
            </a:r>
            <a:r>
              <a:rPr lang="en-US" sz="2400" dirty="0"/>
              <a:t>Co</a:t>
            </a:r>
          </a:p>
          <a:p>
            <a:pPr lvl="2"/>
            <a:r>
              <a:rPr lang="en-US" sz="2400" dirty="0"/>
              <a:t>3-5 Angles and 5-10 Mixtures remain unchanged</a:t>
            </a:r>
          </a:p>
          <a:p>
            <a:pPr lvl="1"/>
            <a:endParaRPr lang="en-US" dirty="0"/>
          </a:p>
          <a:p>
            <a:pPr lvl="2"/>
            <a:endParaRPr lang="en-US" dirty="0"/>
          </a:p>
        </p:txBody>
      </p:sp>
      <p:sp>
        <p:nvSpPr>
          <p:cNvPr id="4" name="Slide Number Placeholder 3">
            <a:extLst>
              <a:ext uri="{FF2B5EF4-FFF2-40B4-BE49-F238E27FC236}">
                <a16:creationId xmlns:a16="http://schemas.microsoft.com/office/drawing/2014/main" id="{9A7D08BE-F8F8-9522-7AFE-11195123A162}"/>
              </a:ext>
            </a:extLst>
          </p:cNvPr>
          <p:cNvSpPr>
            <a:spLocks noGrp="1"/>
          </p:cNvSpPr>
          <p:nvPr>
            <p:ph type="sldNum" sz="quarter" idx="10"/>
          </p:nvPr>
        </p:nvSpPr>
        <p:spPr/>
        <p:txBody>
          <a:bodyPr/>
          <a:lstStyle/>
          <a:p>
            <a:fld id="{67C7B901-DD5A-4D63-983D-2E3EEDC6FDFD}" type="slidenum">
              <a:rPr lang="en-US" altLang="en-US" smtClean="0"/>
              <a:pPr/>
              <a:t>5</a:t>
            </a:fld>
            <a:endParaRPr lang="en-US" altLang="en-US" dirty="0"/>
          </a:p>
        </p:txBody>
      </p:sp>
    </p:spTree>
    <p:extLst>
      <p:ext uri="{BB962C8B-B14F-4D97-AF65-F5344CB8AC3E}">
        <p14:creationId xmlns:p14="http://schemas.microsoft.com/office/powerpoint/2010/main" val="4119683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1AF16-3AE4-2759-AAC1-B0EA4AD58F4F}"/>
              </a:ext>
            </a:extLst>
          </p:cNvPr>
          <p:cNvSpPr>
            <a:spLocks noGrp="1"/>
          </p:cNvSpPr>
          <p:nvPr>
            <p:ph type="title"/>
          </p:nvPr>
        </p:nvSpPr>
        <p:spPr/>
        <p:txBody>
          <a:bodyPr/>
          <a:lstStyle/>
          <a:p>
            <a:r>
              <a:rPr lang="en-US" dirty="0"/>
              <a:t>ANSI N13.11-2022</a:t>
            </a:r>
          </a:p>
        </p:txBody>
      </p:sp>
      <p:sp>
        <p:nvSpPr>
          <p:cNvPr id="3" name="Content Placeholder 2">
            <a:extLst>
              <a:ext uri="{FF2B5EF4-FFF2-40B4-BE49-F238E27FC236}">
                <a16:creationId xmlns:a16="http://schemas.microsoft.com/office/drawing/2014/main" id="{B8988A27-36F1-43B4-3A9F-F80C0BB8CEC7}"/>
              </a:ext>
            </a:extLst>
          </p:cNvPr>
          <p:cNvSpPr>
            <a:spLocks noGrp="1"/>
          </p:cNvSpPr>
          <p:nvPr>
            <p:ph idx="1"/>
          </p:nvPr>
        </p:nvSpPr>
        <p:spPr/>
        <p:txBody>
          <a:bodyPr/>
          <a:lstStyle/>
          <a:p>
            <a:r>
              <a:rPr lang="en-US" sz="2400" dirty="0"/>
              <a:t>New Appendices Added</a:t>
            </a:r>
          </a:p>
          <a:p>
            <a:pPr lvl="1"/>
            <a:r>
              <a:rPr lang="en-US" sz="2400" dirty="0"/>
              <a:t>Appendix H – LLD Guidance that was removed from 2009 version has been added back in along with two alternate LLD methods</a:t>
            </a:r>
          </a:p>
          <a:p>
            <a:pPr lvl="1"/>
            <a:r>
              <a:rPr lang="en-US" sz="2400" dirty="0"/>
              <a:t>Appendix I – Angular Response Study added back in and made consistent with guidance in ANSI N13.32</a:t>
            </a:r>
          </a:p>
          <a:p>
            <a:pPr lvl="1"/>
            <a:r>
              <a:rPr lang="en-US" sz="2400" dirty="0"/>
              <a:t>Appendix J – Lens Of The Eye Dosimetry</a:t>
            </a:r>
          </a:p>
          <a:p>
            <a:r>
              <a:rPr lang="en-US" sz="2400" dirty="0"/>
              <a:t>VOID requirements expanded</a:t>
            </a:r>
          </a:p>
          <a:p>
            <a:pPr lvl="1"/>
            <a:r>
              <a:rPr lang="en-US" sz="2400" dirty="0"/>
              <a:t>Only one void allowed per round</a:t>
            </a:r>
          </a:p>
          <a:p>
            <a:pPr lvl="1"/>
            <a:r>
              <a:rPr lang="en-US" sz="2400" dirty="0"/>
              <a:t>When void occurs in rounds 1 or 2, participant may request replacement irradiation(s) in subsequent rounds (at discretion of the IL)</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9A7D08BE-F8F8-9522-7AFE-11195123A162}"/>
              </a:ext>
            </a:extLst>
          </p:cNvPr>
          <p:cNvSpPr>
            <a:spLocks noGrp="1"/>
          </p:cNvSpPr>
          <p:nvPr>
            <p:ph type="sldNum" sz="quarter" idx="10"/>
          </p:nvPr>
        </p:nvSpPr>
        <p:spPr/>
        <p:txBody>
          <a:bodyPr/>
          <a:lstStyle/>
          <a:p>
            <a:fld id="{67C7B901-DD5A-4D63-983D-2E3EEDC6FDFD}" type="slidenum">
              <a:rPr lang="en-US" altLang="en-US" smtClean="0"/>
              <a:pPr/>
              <a:t>6</a:t>
            </a:fld>
            <a:endParaRPr lang="en-US" altLang="en-US" dirty="0"/>
          </a:p>
        </p:txBody>
      </p:sp>
    </p:spTree>
    <p:extLst>
      <p:ext uri="{BB962C8B-B14F-4D97-AF65-F5344CB8AC3E}">
        <p14:creationId xmlns:p14="http://schemas.microsoft.com/office/powerpoint/2010/main" val="7661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B2249C-6BA5-7002-C003-9A480BB63D5D}"/>
              </a:ext>
            </a:extLst>
          </p:cNvPr>
          <p:cNvSpPr>
            <a:spLocks noGrp="1"/>
          </p:cNvSpPr>
          <p:nvPr>
            <p:ph idx="1"/>
          </p:nvPr>
        </p:nvSpPr>
        <p:spPr/>
        <p:txBody>
          <a:bodyPr/>
          <a:lstStyle/>
          <a:p>
            <a:r>
              <a:rPr lang="en-US" sz="2400" b="1" dirty="0"/>
              <a:t>VOID requirements continued</a:t>
            </a:r>
          </a:p>
          <a:p>
            <a:pPr lvl="1"/>
            <a:r>
              <a:rPr lang="en-US" sz="2400" dirty="0">
                <a:latin typeface="Arial" panose="020B0604020202020204" pitchFamily="34" charset="0"/>
                <a:cs typeface="Times New Roman" panose="02020603050405020304" pitchFamily="18" charset="0"/>
              </a:rPr>
              <a:t>For any dosimeters that are voided without replacement irradiations, the participant shall retain objective evidence of the technical justification, and a succinct explanation of why the void was necessary shall be provided to the IL for inclusion in the summary report.</a:t>
            </a:r>
          </a:p>
          <a:p>
            <a:pPr lvl="1"/>
            <a:endParaRPr lang="en-US" sz="2400" dirty="0">
              <a:latin typeface="Arial" panose="020B0604020202020204" pitchFamily="34" charset="0"/>
              <a:ea typeface="Yu Mincho" panose="02020400000000000000" pitchFamily="18" charset="-128"/>
              <a:cs typeface="Times New Roman" panose="02020603050405020304" pitchFamily="18" charset="0"/>
            </a:endParaRPr>
          </a:p>
          <a:p>
            <a:pPr lvl="1"/>
            <a:r>
              <a:rPr lang="en-US" sz="2400" dirty="0">
                <a:latin typeface="Arial" panose="020B0604020202020204" pitchFamily="34" charset="0"/>
                <a:ea typeface="Times New Roman" panose="02020603050405020304" pitchFamily="18" charset="0"/>
                <a:cs typeface="Times New Roman" panose="02020603050405020304" pitchFamily="18" charset="0"/>
              </a:rPr>
              <a:t>All categories contain one (1) or more subcategories that require a minimum number of dosimeters to be exposed using a specified condition (e.g., irradiated at angles, under mixtures of radiation energies, within specific energy bounds, etc.). Under some conditions, voiding dosimeters may result in not reaching these minimum criteria.  If this occurs, replacement irradiations shall suit the requirement of the subcategory to the extent possible.</a:t>
            </a:r>
            <a:endParaRPr lang="en-US" sz="2400" dirty="0">
              <a:latin typeface="Calibri" panose="020F0502020204030204" pitchFamily="34" charset="0"/>
              <a:ea typeface="Yu Mincho" panose="02020400000000000000" pitchFamily="18" charset="-128"/>
              <a:cs typeface="Times New Roman" panose="02020603050405020304" pitchFamily="18" charset="0"/>
            </a:endParaRPr>
          </a:p>
          <a:p>
            <a:pPr lvl="1"/>
            <a:endParaRPr lang="en-US" sz="1600" dirty="0">
              <a:latin typeface="Calibri" panose="020F0502020204030204" pitchFamily="34" charset="0"/>
              <a:ea typeface="Yu Mincho" panose="02020400000000000000" pitchFamily="18" charset="-128"/>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E4691C3-8C1F-150D-38DD-445112727745}"/>
              </a:ext>
            </a:extLst>
          </p:cNvPr>
          <p:cNvSpPr>
            <a:spLocks noGrp="1"/>
          </p:cNvSpPr>
          <p:nvPr>
            <p:ph type="sldNum" sz="quarter" idx="10"/>
          </p:nvPr>
        </p:nvSpPr>
        <p:spPr/>
        <p:txBody>
          <a:bodyPr/>
          <a:lstStyle/>
          <a:p>
            <a:fld id="{67C7B901-DD5A-4D63-983D-2E3EEDC6FDFD}" type="slidenum">
              <a:rPr lang="en-US" altLang="en-US" smtClean="0"/>
              <a:pPr/>
              <a:t>7</a:t>
            </a:fld>
            <a:endParaRPr lang="en-US" altLang="en-US" dirty="0"/>
          </a:p>
        </p:txBody>
      </p:sp>
      <p:sp>
        <p:nvSpPr>
          <p:cNvPr id="6" name="Title 1">
            <a:extLst>
              <a:ext uri="{FF2B5EF4-FFF2-40B4-BE49-F238E27FC236}">
                <a16:creationId xmlns:a16="http://schemas.microsoft.com/office/drawing/2014/main" id="{D3CA0D0D-2EB7-ACE4-81F6-D455CEAB0748}"/>
              </a:ext>
            </a:extLst>
          </p:cNvPr>
          <p:cNvSpPr>
            <a:spLocks noGrp="1"/>
          </p:cNvSpPr>
          <p:nvPr>
            <p:ph type="title"/>
          </p:nvPr>
        </p:nvSpPr>
        <p:spPr>
          <a:xfrm>
            <a:off x="1905000" y="304800"/>
            <a:ext cx="7620000" cy="1143000"/>
          </a:xfrm>
        </p:spPr>
        <p:txBody>
          <a:bodyPr/>
          <a:lstStyle/>
          <a:p>
            <a:pPr algn="ctr"/>
            <a:r>
              <a:rPr lang="en-US" dirty="0"/>
              <a:t>ANSI N13.11-2022</a:t>
            </a:r>
          </a:p>
        </p:txBody>
      </p:sp>
    </p:spTree>
    <p:extLst>
      <p:ext uri="{BB962C8B-B14F-4D97-AF65-F5344CB8AC3E}">
        <p14:creationId xmlns:p14="http://schemas.microsoft.com/office/powerpoint/2010/main" val="1264529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Updates to the Standards</a:t>
            </a:r>
          </a:p>
        </p:txBody>
      </p:sp>
      <p:sp>
        <p:nvSpPr>
          <p:cNvPr id="3" name="Content Placeholder 2"/>
          <p:cNvSpPr>
            <a:spLocks noGrp="1"/>
          </p:cNvSpPr>
          <p:nvPr>
            <p:ph idx="1"/>
          </p:nvPr>
        </p:nvSpPr>
        <p:spPr/>
        <p:txBody>
          <a:bodyPr/>
          <a:lstStyle/>
          <a:p>
            <a:r>
              <a:rPr lang="en-US" dirty="0"/>
              <a:t>Performance testing of extremity dosimeters is conducted in accordance with ANSI/HPS N13.32. (2018)</a:t>
            </a:r>
          </a:p>
          <a:p>
            <a:endParaRPr lang="en-US" dirty="0"/>
          </a:p>
          <a:p>
            <a:r>
              <a:rPr lang="en-US" dirty="0"/>
              <a:t>No changes to sources and x-ray beam codes</a:t>
            </a:r>
          </a:p>
          <a:p>
            <a:endParaRPr lang="en-US" dirty="0"/>
          </a:p>
          <a:p>
            <a:r>
              <a:rPr lang="en-US" dirty="0"/>
              <a:t>Fixed table 4, Factors to convert from air </a:t>
            </a:r>
            <a:r>
              <a:rPr lang="en-US" dirty="0" err="1"/>
              <a:t>kerma</a:t>
            </a:r>
            <a:r>
              <a:rPr lang="en-US" dirty="0"/>
              <a:t> to shallow personal dose equivalent</a:t>
            </a:r>
          </a:p>
          <a:p>
            <a:pPr lvl="1"/>
            <a:r>
              <a:rPr lang="en-US" dirty="0"/>
              <a:t>Ck conversion factors for Arm (Wrist) were incorrectly listed identical to Finger</a:t>
            </a:r>
          </a:p>
          <a:p>
            <a:pPr lvl="1"/>
            <a:r>
              <a:rPr lang="en-US" dirty="0"/>
              <a:t>All ISO High air </a:t>
            </a:r>
            <a:r>
              <a:rPr lang="en-US" dirty="0" err="1"/>
              <a:t>Kerma</a:t>
            </a:r>
            <a:r>
              <a:rPr lang="en-US" dirty="0"/>
              <a:t> Series</a:t>
            </a:r>
          </a:p>
          <a:p>
            <a:pPr lvl="1"/>
            <a:r>
              <a:rPr lang="en-US" dirty="0"/>
              <a:t>ISO Wide Series</a:t>
            </a:r>
          </a:p>
          <a:p>
            <a:pPr lvl="1"/>
            <a:r>
              <a:rPr lang="en-US" dirty="0"/>
              <a:t>ISO Narrow Series</a:t>
            </a:r>
          </a:p>
          <a:p>
            <a:pPr lvl="1"/>
            <a:r>
              <a:rPr lang="en-US" dirty="0"/>
              <a:t>NIST beam codes were correct in the 2008 version</a:t>
            </a:r>
          </a:p>
          <a:p>
            <a:pPr lvl="1"/>
            <a:endParaRPr lang="en-US" dirty="0"/>
          </a:p>
          <a:p>
            <a:r>
              <a:rPr lang="en-US" dirty="0"/>
              <a:t>Appendix D removed- documentation of switching from sum of bias and </a:t>
            </a:r>
            <a:r>
              <a:rPr lang="en-US" dirty="0" err="1"/>
              <a:t>st</a:t>
            </a:r>
            <a:r>
              <a:rPr lang="en-US" dirty="0"/>
              <a:t> dev to the L</a:t>
            </a:r>
            <a:r>
              <a:rPr lang="en-US" baseline="30000" dirty="0"/>
              <a:t>2 </a:t>
            </a:r>
            <a:r>
              <a:rPr lang="en-US" dirty="0"/>
              <a:t>≥ B</a:t>
            </a:r>
            <a:r>
              <a:rPr lang="en-US" baseline="30000" dirty="0"/>
              <a:t>2 </a:t>
            </a:r>
            <a:r>
              <a:rPr lang="en-US" dirty="0"/>
              <a:t>+ S</a:t>
            </a:r>
            <a:r>
              <a:rPr lang="en-US" baseline="30000" dirty="0"/>
              <a:t>2</a:t>
            </a:r>
            <a:r>
              <a:rPr lang="en-US" dirty="0"/>
              <a:t> which aligned with the WB standard and is currently used</a:t>
            </a:r>
          </a:p>
          <a:p>
            <a:endParaRPr lang="en-US" dirty="0"/>
          </a:p>
          <a:p>
            <a:endParaRPr lang="en-US" dirty="0"/>
          </a:p>
          <a:p>
            <a:endParaRPr lang="en-US" dirty="0"/>
          </a:p>
        </p:txBody>
      </p:sp>
    </p:spTree>
    <p:extLst>
      <p:ext uri="{BB962C8B-B14F-4D97-AF65-F5344CB8AC3E}">
        <p14:creationId xmlns:p14="http://schemas.microsoft.com/office/powerpoint/2010/main" val="188878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91481" y="16799"/>
            <a:ext cx="6691719" cy="7125407"/>
          </a:xfrm>
          <a:prstGeom prst="rect">
            <a:avLst/>
          </a:prstGeom>
        </p:spPr>
      </p:pic>
    </p:spTree>
    <p:extLst>
      <p:ext uri="{BB962C8B-B14F-4D97-AF65-F5344CB8AC3E}">
        <p14:creationId xmlns:p14="http://schemas.microsoft.com/office/powerpoint/2010/main" val="1846329307"/>
      </p:ext>
    </p:extLst>
  </p:cSld>
  <p:clrMapOvr>
    <a:masterClrMapping/>
  </p:clrMapOvr>
</p:sld>
</file>

<file path=ppt/theme/theme1.xml><?xml version="1.0" encoding="utf-8"?>
<a:theme xmlns:a="http://schemas.openxmlformats.org/drawingml/2006/main" name="Theme1DOE">
  <a:themeElements>
    <a:clrScheme name="DOE NE Lar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OE NE Lar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OE NE Lar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OE NE Lar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OE NE Lar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OE NE Lar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OE NE Lar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OE NE Lar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OE NE Lar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OE NE Lar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OE NE Lar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OE NE Lar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OE NE Lar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OE NE Lar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OE NE Lar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Theme1DOE</Template>
  <TotalTime>3795</TotalTime>
  <Words>738</Words>
  <Application>Microsoft Office PowerPoint</Application>
  <PresentationFormat>Widescreen</PresentationFormat>
  <Paragraphs>97</Paragraphs>
  <Slides>21</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Symbol</vt:lpstr>
      <vt:lpstr>Wingdings</vt:lpstr>
      <vt:lpstr>Theme1DOE</vt:lpstr>
      <vt:lpstr>Custom Design</vt:lpstr>
      <vt:lpstr>The Role of the Performance Testing Lab External Dosimetry</vt:lpstr>
      <vt:lpstr>The Role of the Performance Testing Lab</vt:lpstr>
      <vt:lpstr>DOE Standard 1095</vt:lpstr>
      <vt:lpstr>Updates to the Standards</vt:lpstr>
      <vt:lpstr>ANSI N13.11-2022</vt:lpstr>
      <vt:lpstr>ANSI N13.11-2022</vt:lpstr>
      <vt:lpstr>ANSI N13.11-2022</vt:lpstr>
      <vt:lpstr>Updates to the Standards</vt:lpstr>
      <vt:lpstr>PowerPoint Presentation</vt:lpstr>
      <vt:lpstr>PowerPoint Presentation</vt:lpstr>
      <vt:lpstr>Receiving Dosimeters</vt:lpstr>
      <vt:lpstr>PowerPoint Presentation</vt:lpstr>
      <vt:lpstr>Receiving Dosimeters</vt:lpstr>
      <vt:lpstr>Dosimeter Handling </vt:lpstr>
      <vt:lpstr>PowerPoint Presentation</vt:lpstr>
      <vt:lpstr>Building Packets</vt:lpstr>
      <vt:lpstr>PowerPoint Presentation</vt:lpstr>
      <vt:lpstr>Packets Ready For Irradiation</vt:lpstr>
      <vt:lpstr>PowerPoint Presentation</vt:lpstr>
      <vt:lpstr>Returning Dosimeters</vt:lpstr>
      <vt:lpstr>CFA-638 Irradiation Facility</vt:lpstr>
    </vt:vector>
  </TitlesOfParts>
  <Company>DOE-ID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the Performance Testing Lab</dc:title>
  <dc:creator>Jones, David F</dc:creator>
  <cp:lastModifiedBy>Jones, David F</cp:lastModifiedBy>
  <cp:revision>52</cp:revision>
  <dcterms:created xsi:type="dcterms:W3CDTF">2018-08-22T13:00:20Z</dcterms:created>
  <dcterms:modified xsi:type="dcterms:W3CDTF">2023-09-08T17:22:36Z</dcterms:modified>
</cp:coreProperties>
</file>